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0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Sora Semi Bold" charset="0"/>
      <p:regular r:id="rId13"/>
    </p:embeddedFont>
    <p:embeddedFont>
      <p:font typeface="Sora Light" charset="0"/>
      <p:regular r:id="rId14"/>
    </p:embeddedFont>
    <p:embeddedFont>
      <p:font typeface="Consolas" pitchFamily="49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Wingdings 2" pitchFamily="18" charset="2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-584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7165238"/>
            <a:ext cx="14630400" cy="10643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14630" y="7263994"/>
            <a:ext cx="3599078" cy="85587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774643" y="7253021"/>
            <a:ext cx="10855757" cy="85587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779520" y="4846320"/>
            <a:ext cx="10363200" cy="219456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779520" y="7260044"/>
            <a:ext cx="10728960" cy="822960"/>
          </a:xfrm>
        </p:spPr>
        <p:txBody>
          <a:bodyPr anchor="ctr">
            <a:normAutofit/>
          </a:bodyPr>
          <a:lstStyle>
            <a:lvl1pPr marL="0" indent="0" algn="l">
              <a:buNone/>
              <a:defRPr sz="3700">
                <a:solidFill>
                  <a:srgbClr val="FFFFFF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21920" y="7282439"/>
            <a:ext cx="3291840" cy="822960"/>
          </a:xfrm>
        </p:spPr>
        <p:txBody>
          <a:bodyPr>
            <a:noAutofit/>
          </a:bodyPr>
          <a:lstStyle>
            <a:lvl1pPr algn="ctr">
              <a:defRPr sz="2900">
                <a:solidFill>
                  <a:srgbClr val="FFFFFF"/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336629" y="283846"/>
            <a:ext cx="9387840" cy="43815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801600" y="274320"/>
            <a:ext cx="134112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485120" y="731520"/>
            <a:ext cx="3291840" cy="6619876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1520" y="731520"/>
            <a:ext cx="8900160" cy="661987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485120" y="7498083"/>
            <a:ext cx="3535680" cy="438150"/>
          </a:xfrm>
        </p:spPr>
        <p:txBody>
          <a:bodyPr/>
          <a:lstStyle/>
          <a:p>
            <a:fld id="{B41ABA4E-CD72-497B-97AA-7213B3980F6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31522" y="7497849"/>
            <a:ext cx="8917573" cy="43815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9754109" y="0"/>
            <a:ext cx="512064" cy="82296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827261" y="731520"/>
            <a:ext cx="365760" cy="749808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827261" y="0"/>
            <a:ext cx="365760" cy="64008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9690101" y="124459"/>
            <a:ext cx="640080" cy="391162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237" y="274320"/>
            <a:ext cx="13045440" cy="118872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80237" y="1920240"/>
            <a:ext cx="13045440" cy="53949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4561" y="3291841"/>
            <a:ext cx="11396981" cy="2007870"/>
          </a:xfrm>
        </p:spPr>
        <p:txBody>
          <a:bodyPr anchor="t"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828800"/>
            <a:ext cx="14630400" cy="13716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920240"/>
            <a:ext cx="2072640" cy="1188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194560" y="1920240"/>
            <a:ext cx="12435840" cy="11887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0" y="1920240"/>
            <a:ext cx="12192000" cy="1188720"/>
          </a:xfrm>
        </p:spPr>
        <p:txBody>
          <a:bodyPr/>
          <a:lstStyle>
            <a:lvl1pPr algn="l">
              <a:buNone/>
              <a:defRPr sz="63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2103120"/>
            <a:ext cx="2072640" cy="842011"/>
          </a:xfrm>
        </p:spPr>
        <p:txBody>
          <a:bodyPr>
            <a:no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75360" y="1907480"/>
            <a:ext cx="6217920" cy="5486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7751842" y="1907480"/>
            <a:ext cx="6217920" cy="5486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1ABA4E-CD72-497B-97AA-7213B3980F6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327660"/>
            <a:ext cx="13045440" cy="104394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975360" y="2926080"/>
            <a:ext cx="6217920" cy="429768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7680960" y="2926080"/>
            <a:ext cx="6217920" cy="429768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1ABA4E-CD72-497B-97AA-7213B3980F6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975360" y="2103120"/>
            <a:ext cx="6217920" cy="768096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9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7680960" y="2103120"/>
            <a:ext cx="6217920" cy="768096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9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7498080"/>
            <a:ext cx="85344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60" y="327660"/>
            <a:ext cx="12923520" cy="1043940"/>
          </a:xfrm>
        </p:spPr>
        <p:txBody>
          <a:bodyPr anchor="ctr"/>
          <a:lstStyle>
            <a:lvl1pPr algn="l">
              <a:buNone/>
              <a:defRPr sz="63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75360" y="2103120"/>
            <a:ext cx="2560320" cy="521208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95933" tIns="261244" rIns="195933" bIns="130622"/>
          <a:lstStyle>
            <a:lvl1pPr marL="0" indent="0">
              <a:spcAft>
                <a:spcPts val="1429"/>
              </a:spcAft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779520" y="2103120"/>
            <a:ext cx="10241280" cy="53035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60320" y="6583680"/>
            <a:ext cx="11704320" cy="82296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>
              <a:buFontTx/>
              <a:buNone/>
              <a:defRPr sz="1700"/>
            </a:lvl2pPr>
            <a:lvl3pPr>
              <a:buFontTx/>
              <a:buNone/>
              <a:defRPr sz="1400"/>
            </a:lvl3pPr>
            <a:lvl4pPr>
              <a:buFontTx/>
              <a:buNone/>
              <a:defRPr sz="1300"/>
            </a:lvl4pPr>
            <a:lvl5pPr>
              <a:buFontTx/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4630" y="5486400"/>
            <a:ext cx="14630400" cy="10643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14630" y="5596128"/>
            <a:ext cx="2340864" cy="85587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472538" y="5585155"/>
            <a:ext cx="12157862" cy="85587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0" y="5577840"/>
            <a:ext cx="11704320" cy="822960"/>
          </a:xfrm>
        </p:spPr>
        <p:txBody>
          <a:bodyPr anchor="ctr"/>
          <a:lstStyle>
            <a:lvl1pPr algn="l">
              <a:buNone/>
              <a:defRPr sz="40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2316480" y="0"/>
            <a:ext cx="160934" cy="824057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9997440" y="7498081"/>
            <a:ext cx="4267200" cy="438150"/>
          </a:xfrm>
        </p:spPr>
        <p:txBody>
          <a:bodyPr rtlCol="0"/>
          <a:lstStyle/>
          <a:p>
            <a:fld id="{B41ABA4E-CD72-497B-97AA-7213B3980F6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5600699"/>
            <a:ext cx="2316480" cy="796294"/>
          </a:xfrm>
        </p:spPr>
        <p:txBody>
          <a:bodyPr rtlCol="0"/>
          <a:lstStyle>
            <a:lvl1pPr>
              <a:defRPr sz="4000"/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560320" y="7497848"/>
            <a:ext cx="7315200" cy="438150"/>
          </a:xfr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96922" y="0"/>
            <a:ext cx="12133478" cy="548274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75360" y="274320"/>
            <a:ext cx="13045440" cy="1188720"/>
          </a:xfrm>
          <a:prstGeom prst="rect">
            <a:avLst/>
          </a:prstGeom>
        </p:spPr>
        <p:txBody>
          <a:bodyPr vert="horz" lIns="130622" tIns="65311" rIns="130622" bIns="65311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80237" y="1920240"/>
            <a:ext cx="13045440" cy="5431536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9753600" y="7498081"/>
            <a:ext cx="4267200" cy="438150"/>
          </a:xfrm>
          <a:prstGeom prst="rect">
            <a:avLst/>
          </a:prstGeom>
        </p:spPr>
        <p:txBody>
          <a:bodyPr vert="horz" lIns="130622" tIns="65311" rIns="130622" bIns="65311" anchor="ctr" anchorCtr="0"/>
          <a:lstStyle>
            <a:lvl1pPr algn="l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75361" y="7497848"/>
            <a:ext cx="8673733" cy="438150"/>
          </a:xfrm>
          <a:prstGeom prst="rect">
            <a:avLst/>
          </a:prstGeom>
        </p:spPr>
        <p:txBody>
          <a:bodyPr vert="horz" lIns="130622" tIns="65311" rIns="130622" bIns="65311" anchor="ctr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481328"/>
            <a:ext cx="14630400" cy="38404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536192"/>
            <a:ext cx="853440" cy="2743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44880" y="1536192"/>
            <a:ext cx="13685520" cy="2743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526667"/>
            <a:ext cx="853440" cy="293371"/>
          </a:xfrm>
          <a:prstGeom prst="rect">
            <a:avLst/>
          </a:prstGeom>
        </p:spPr>
        <p:txBody>
          <a:bodyPr vert="horz" lIns="130622" tIns="65311" rIns="130622" bIns="65311" anchor="ctr" anchorCtr="0">
            <a:normAutofit/>
          </a:bodyPr>
          <a:lstStyle>
            <a:lvl1pPr algn="ctr" eaLnBrk="1" latinLnBrk="0" hangingPunct="1">
              <a:defRPr kumimoji="0" sz="2000" b="1">
                <a:solidFill>
                  <a:srgbClr val="FFFFFF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6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77" indent="-457177" algn="l" rtl="0" eaLnBrk="1" latinLnBrk="0" hangingPunct="1">
        <a:spcBef>
          <a:spcPts val="1000"/>
        </a:spcBef>
        <a:buClr>
          <a:schemeClr val="accent2"/>
        </a:buClr>
        <a:buSzPct val="60000"/>
        <a:buFont typeface="Wingdings"/>
        <a:buChar char="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91866" algn="l" rtl="0" eaLnBrk="1" latinLnBrk="0" hangingPunct="1">
        <a:spcBef>
          <a:spcPts val="786"/>
        </a:spcBef>
        <a:buClr>
          <a:schemeClr val="accent1"/>
        </a:buClr>
        <a:buSzPct val="70000"/>
        <a:buFont typeface="Wingdings 2"/>
        <a:buChar char="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326555" algn="l" rtl="0" eaLnBrk="1" latinLnBrk="0" hangingPunct="1">
        <a:spcBef>
          <a:spcPts val="714"/>
        </a:spcBef>
        <a:buClr>
          <a:schemeClr val="accent2"/>
        </a:buClr>
        <a:buSzPct val="75000"/>
        <a:buFont typeface="Wingdings"/>
        <a:buChar char="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indent="-326555" algn="l" rtl="0" eaLnBrk="1" latinLnBrk="0" hangingPunct="1">
        <a:spcBef>
          <a:spcPts val="571"/>
        </a:spcBef>
        <a:buClr>
          <a:schemeClr val="accent3"/>
        </a:buClr>
        <a:buSzPct val="75000"/>
        <a:buFont typeface="Wingdings"/>
        <a:buChar char="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indent="-326555" algn="l" rtl="0" eaLnBrk="1" latinLnBrk="0" hangingPunct="1">
        <a:spcBef>
          <a:spcPts val="571"/>
        </a:spcBef>
        <a:buClr>
          <a:schemeClr val="accent4"/>
        </a:buClr>
        <a:buSzPct val="65000"/>
        <a:buFont typeface="Wingdings"/>
        <a:buChar char="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307" indent="-326555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326555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788039" indent="-326555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79905" indent="-326555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-10-8.svg"/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-10-6.svg"/><Relationship Id="rId5" Type="http://schemas.openxmlformats.org/officeDocument/2006/relationships/image" Target="../media/image-10-4.svg"/><Relationship Id="rId4" Type="http://schemas.openxmlformats.org/officeDocument/2006/relationships/image" Target="../media/image-10-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-5-8.svg"/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-5-6.svg"/><Relationship Id="rId5" Type="http://schemas.openxmlformats.org/officeDocument/2006/relationships/image" Target="../media/image-5-4.svg"/><Relationship Id="rId4" Type="http://schemas.openxmlformats.org/officeDocument/2006/relationships/image" Target="../media/image-5-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-8-8.svg"/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-8-6.svg"/><Relationship Id="rId5" Type="http://schemas.openxmlformats.org/officeDocument/2006/relationships/image" Target="../media/image-8-4.svg"/><Relationship Id="rId4" Type="http://schemas.openxmlformats.org/officeDocument/2006/relationships/image" Target="../media/image-8-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1967389"/>
            <a:ext cx="7627382" cy="24941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Изменение размеров элементов и работа с таблицами и формами в Bootstrap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58309" y="4745831"/>
            <a:ext cx="7627382" cy="1516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Bootstrap предоставляет мощный набор инструментов для создания адаптивных и эстетически привлекательных веб-интерфейсов. В этой презентации мы рассмотрим, как эффективно использовать его возможности для управления размерами элементов, а также для создания стильных таблиц и форм, которые будут отлично выглядеть на любых устройствах.</a:t>
            </a:r>
            <a:endParaRPr lang="en-US" sz="14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4019" y="568166"/>
            <a:ext cx="4272439" cy="476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0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Итоги и рекомендации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724019" y="1390174"/>
            <a:ext cx="13182362" cy="8490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Bootstrap — это незаменимый фреймворк для любого веб-разработчика, который стремится создавать современные, адаптивные и красивые пользовательские интерфейсы. Освоение его возможностей по работе с таблицами и формами значительно ускоряет процесс разработки и повышает качество конечного продукта.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724019" y="2433638"/>
            <a:ext cx="6504742" cy="543044"/>
          </a:xfrm>
          <a:prstGeom prst="roundRect">
            <a:avLst>
              <a:gd name="adj" fmla="val 480043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40599" y="2569369"/>
            <a:ext cx="271463" cy="27146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04994" y="3149441"/>
            <a:ext cx="2760821" cy="297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Упрощение разработки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904994" y="3550920"/>
            <a:ext cx="6142792" cy="8490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Bootstrap минимизирует необходимость в ручном написании CSS для базовых стилей, позволяя сосредоточиться на функциональности.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7401520" y="2433638"/>
            <a:ext cx="6504861" cy="543044"/>
          </a:xfrm>
          <a:prstGeom prst="roundRect">
            <a:avLst>
              <a:gd name="adj" fmla="val 480043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18219" y="2569369"/>
            <a:ext cx="271463" cy="271463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582495" y="3149441"/>
            <a:ext cx="2381964" cy="297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Адаптивность</a:t>
            </a:r>
            <a:endParaRPr lang="en-US" sz="1850" dirty="0"/>
          </a:p>
        </p:txBody>
      </p:sp>
      <p:sp>
        <p:nvSpPr>
          <p:cNvPr id="11" name="Text 7"/>
          <p:cNvSpPr/>
          <p:nvPr/>
        </p:nvSpPr>
        <p:spPr>
          <a:xfrm>
            <a:off x="7582495" y="3550920"/>
            <a:ext cx="6142911" cy="8490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Все таблицы и формы по умолчанию адаптивны, что обеспечивает отличный внешний вид на любых устройствах, от мобильных телефонов до больших настольных мониторов.</a:t>
            </a:r>
            <a:endParaRPr lang="en-US" sz="1400" dirty="0"/>
          </a:p>
        </p:txBody>
      </p:sp>
      <p:sp>
        <p:nvSpPr>
          <p:cNvPr id="12" name="Shape 8"/>
          <p:cNvSpPr/>
          <p:nvPr/>
        </p:nvSpPr>
        <p:spPr>
          <a:xfrm>
            <a:off x="724019" y="4753689"/>
            <a:ext cx="6504742" cy="543044"/>
          </a:xfrm>
          <a:prstGeom prst="roundRect">
            <a:avLst>
              <a:gd name="adj" fmla="val 480043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40599" y="4889421"/>
            <a:ext cx="271463" cy="27146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904994" y="5469493"/>
            <a:ext cx="2465665" cy="297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Гибкость стилизации</a:t>
            </a:r>
            <a:endParaRPr lang="en-US" sz="1850" dirty="0"/>
          </a:p>
        </p:txBody>
      </p:sp>
      <p:sp>
        <p:nvSpPr>
          <p:cNvPr id="15" name="Text 10"/>
          <p:cNvSpPr/>
          <p:nvPr/>
        </p:nvSpPr>
        <p:spPr>
          <a:xfrm>
            <a:off x="904994" y="5870972"/>
            <a:ext cx="6142792" cy="8490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Множество классов для размеров, состояний и оформления позволяют тонко настраивать внешний вид элементов под ваш бренд.</a:t>
            </a:r>
            <a:endParaRPr lang="en-US" sz="1400" dirty="0"/>
          </a:p>
        </p:txBody>
      </p:sp>
      <p:sp>
        <p:nvSpPr>
          <p:cNvPr id="16" name="Shape 11"/>
          <p:cNvSpPr/>
          <p:nvPr/>
        </p:nvSpPr>
        <p:spPr>
          <a:xfrm>
            <a:off x="7401520" y="4753689"/>
            <a:ext cx="6504861" cy="543044"/>
          </a:xfrm>
          <a:prstGeom prst="roundRect">
            <a:avLst>
              <a:gd name="adj" fmla="val 480043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518219" y="4889421"/>
            <a:ext cx="271463" cy="271463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582495" y="5469493"/>
            <a:ext cx="2697004" cy="297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Начинайте с шаблонов</a:t>
            </a:r>
            <a:endParaRPr lang="en-US" sz="1850" dirty="0"/>
          </a:p>
        </p:txBody>
      </p:sp>
      <p:sp>
        <p:nvSpPr>
          <p:cNvPr id="19" name="Text 13"/>
          <p:cNvSpPr/>
          <p:nvPr/>
        </p:nvSpPr>
        <p:spPr>
          <a:xfrm>
            <a:off x="7582495" y="5870972"/>
            <a:ext cx="6142911" cy="8490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Используйте готовые шаблоны Bootstrap как отправную точку, а затем настраивайте их, добавляя свои уникальные стили и компоненты.</a:t>
            </a:r>
            <a:endParaRPr lang="en-US" sz="1400" dirty="0"/>
          </a:p>
        </p:txBody>
      </p:sp>
      <p:sp>
        <p:nvSpPr>
          <p:cNvPr id="20" name="Text 14"/>
          <p:cNvSpPr/>
          <p:nvPr/>
        </p:nvSpPr>
        <p:spPr>
          <a:xfrm>
            <a:off x="724019" y="7095411"/>
            <a:ext cx="13182362" cy="5660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Эффективное применение Bootstrap гарантирует не только быструю разработку, но и создание пользовательских интерфейсов, которые будут радовать своей функциональностью и эстетикой.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069" y="510897"/>
            <a:ext cx="10342840" cy="488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Подключение Bootstrap и базовые шаблоны страниц</a:t>
            </a:r>
            <a:endParaRPr lang="en-US" sz="3050" dirty="0"/>
          </a:p>
        </p:txBody>
      </p:sp>
      <p:sp>
        <p:nvSpPr>
          <p:cNvPr id="3" name="Text 1"/>
          <p:cNvSpPr/>
          <p:nvPr/>
        </p:nvSpPr>
        <p:spPr>
          <a:xfrm>
            <a:off x="743069" y="1363861"/>
            <a:ext cx="13144262" cy="882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Начать работу с Bootstrap очень просто. Вы можете подключить его к своему проекту, используя CDN (Content Delivery Network) для быстрой интеграции или загрузить файлы локально для большей гибкости. CDN позволяет быстро получить доступ к стилям CSS и скриптам JavaScript, необходимым для работы Bootstrap, без необходимости их хостинга на вашем сервере.</a:t>
            </a:r>
            <a:endParaRPr lang="en-US" sz="14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69" y="2451259"/>
            <a:ext cx="4229695" cy="261413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43069" y="5247442"/>
            <a:ext cx="3062645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Подключение через CDN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743069" y="5662136"/>
            <a:ext cx="4229695" cy="882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Быстрый старт с минимальной настройкой. Добавьте ссылки на CSS и JS в `` и перед закрывающим `` тегом.</a:t>
            </a:r>
            <a:endParaRPr lang="en-US" sz="14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293" y="2451259"/>
            <a:ext cx="4229695" cy="261413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00293" y="5247442"/>
            <a:ext cx="2997756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Локальное подключение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5200293" y="5662136"/>
            <a:ext cx="4229695" cy="882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Полный контроль над файлами Bootstrap, возможность кастомизации и работы без интернета.</a:t>
            </a:r>
            <a:endParaRPr lang="en-US" sz="14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7517" y="2451259"/>
            <a:ext cx="4229695" cy="261413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657517" y="5247442"/>
            <a:ext cx="2444472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Шаблоны страниц</a:t>
            </a:r>
            <a:endParaRPr lang="en-US" sz="1900" dirty="0"/>
          </a:p>
        </p:txBody>
      </p:sp>
      <p:sp>
        <p:nvSpPr>
          <p:cNvPr id="12" name="Text 7"/>
          <p:cNvSpPr/>
          <p:nvPr/>
        </p:nvSpPr>
        <p:spPr>
          <a:xfrm>
            <a:off x="9657517" y="5662136"/>
            <a:ext cx="4229695" cy="20594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Bootstrap предлагает готовые шаблоны, которые служат отличной отправной точкой. Они включают базовую структуру с контейнерами для центрирования контента, адаптивную сетку для расположения элементов и предустановленные компоненты.</a:t>
            </a:r>
            <a:endParaRPr lang="en-US" sz="14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0761" y="1323975"/>
            <a:ext cx="7353776" cy="3976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5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Классы изменения размеров элементов формы</a:t>
            </a:r>
            <a:endParaRPr lang="en-US" sz="2500" dirty="0"/>
          </a:p>
        </p:txBody>
      </p:sp>
      <p:sp>
        <p:nvSpPr>
          <p:cNvPr id="4" name="Text 1"/>
          <p:cNvSpPr/>
          <p:nvPr/>
        </p:nvSpPr>
        <p:spPr>
          <a:xfrm>
            <a:off x="6090761" y="1902262"/>
            <a:ext cx="793527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Bootstrap позволяет легко управлять размерами элементов формы с помощью специальных классов. Это обеспечивает единообразие и улучшает пользовательский опыт, позволяя адаптировать формы под различные контексты и устройства. Высота полей ввода и меток может быть изменена с помощью нескольких простых классов.</a:t>
            </a:r>
            <a:endParaRPr lang="en-US" sz="1150" dirty="0"/>
          </a:p>
        </p:txBody>
      </p:sp>
      <p:sp>
        <p:nvSpPr>
          <p:cNvPr id="5" name="Shape 2"/>
          <p:cNvSpPr/>
          <p:nvPr/>
        </p:nvSpPr>
        <p:spPr>
          <a:xfrm>
            <a:off x="6090761" y="2906316"/>
            <a:ext cx="7935278" cy="855226"/>
          </a:xfrm>
          <a:prstGeom prst="roundRect">
            <a:avLst>
              <a:gd name="adj" fmla="val 7421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249472" y="3065026"/>
            <a:ext cx="1988106" cy="2484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.form-control-lg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6249472" y="3385661"/>
            <a:ext cx="7617857" cy="217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Увеличивает высоту полей ввода, делая их более заметными и удобными для взаимодействия.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6090761" y="3881914"/>
            <a:ext cx="7935278" cy="855226"/>
          </a:xfrm>
          <a:prstGeom prst="roundRect">
            <a:avLst>
              <a:gd name="adj" fmla="val 7421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249472" y="4040624"/>
            <a:ext cx="1988106" cy="2484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.form-control-sm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6249472" y="4361259"/>
            <a:ext cx="7617857" cy="217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Уменьшает высоту полей ввода, что полезно для компактных форм или элементов внутри таблиц.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6090761" y="4857512"/>
            <a:ext cx="7935278" cy="1072396"/>
          </a:xfrm>
          <a:prstGeom prst="roundRect">
            <a:avLst>
              <a:gd name="adj" fmla="val 5918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249472" y="5016222"/>
            <a:ext cx="1988106" cy="2484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.col-form-label-lg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6249472" y="5336858"/>
            <a:ext cx="7617857" cy="434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Соответствующие классы для меток обеспечивают вертикальное выравнивание с крупными полями ввода.</a:t>
            </a:r>
            <a:endParaRPr lang="en-US" sz="1150" dirty="0"/>
          </a:p>
        </p:txBody>
      </p:sp>
      <p:sp>
        <p:nvSpPr>
          <p:cNvPr id="14" name="Shape 11"/>
          <p:cNvSpPr/>
          <p:nvPr/>
        </p:nvSpPr>
        <p:spPr>
          <a:xfrm>
            <a:off x="6090761" y="6050280"/>
            <a:ext cx="7935278" cy="855226"/>
          </a:xfrm>
          <a:prstGeom prst="roundRect">
            <a:avLst>
              <a:gd name="adj" fmla="val 7421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249472" y="6208990"/>
            <a:ext cx="1988106" cy="2484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.col-form-label-sm</a:t>
            </a:r>
            <a:endParaRPr lang="en-US" sz="1550" dirty="0"/>
          </a:p>
        </p:txBody>
      </p:sp>
      <p:sp>
        <p:nvSpPr>
          <p:cNvPr id="16" name="Text 13"/>
          <p:cNvSpPr/>
          <p:nvPr/>
        </p:nvSpPr>
        <p:spPr>
          <a:xfrm>
            <a:off x="6249472" y="6529626"/>
            <a:ext cx="7617857" cy="217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Выравнивает метки с маленькими полями ввода, поддерживая аккуратный внешний вид.</a:t>
            </a:r>
            <a:endParaRPr lang="en-US" sz="11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24878" y="428625"/>
            <a:ext cx="5928122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Основы создания таблиц с Bootstrap</a:t>
            </a:r>
            <a:endParaRPr lang="en-US" sz="2550" dirty="0"/>
          </a:p>
        </p:txBody>
      </p:sp>
      <p:sp>
        <p:nvSpPr>
          <p:cNvPr id="3" name="Text 1"/>
          <p:cNvSpPr/>
          <p:nvPr/>
        </p:nvSpPr>
        <p:spPr>
          <a:xfrm>
            <a:off x="924878" y="1083707"/>
            <a:ext cx="12780645" cy="4462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Создание таблиц с Bootstrap — это простой и эффективный способ представить данные в удобном для чтения формате. Добавив всего один класс, вы мгновенно улучшите внешний вид вашей таблицы, сделав ее более аккуратной и профессиональной, без необходимости писать дополнительный CSS.</a:t>
            </a:r>
            <a:endParaRPr lang="en-US" sz="12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983" y="1670566"/>
            <a:ext cx="12228433" cy="421493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653877" y="2163525"/>
            <a:ext cx="3222423" cy="378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Добавить класс .table</a:t>
            </a:r>
            <a:endParaRPr lang="en-US" sz="2350" dirty="0"/>
          </a:p>
        </p:txBody>
      </p:sp>
      <p:sp>
        <p:nvSpPr>
          <p:cNvPr id="6" name="Text 3"/>
          <p:cNvSpPr/>
          <p:nvPr/>
        </p:nvSpPr>
        <p:spPr>
          <a:xfrm>
            <a:off x="7653877" y="3044764"/>
            <a:ext cx="3449673" cy="378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Авт. отступы и границы</a:t>
            </a:r>
            <a:endParaRPr lang="en-US" sz="2350" dirty="0"/>
          </a:p>
        </p:txBody>
      </p:sp>
      <p:sp>
        <p:nvSpPr>
          <p:cNvPr id="7" name="Text 4"/>
          <p:cNvSpPr/>
          <p:nvPr/>
        </p:nvSpPr>
        <p:spPr>
          <a:xfrm>
            <a:off x="7653877" y="3941180"/>
            <a:ext cx="3644172" cy="378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Улучшенная читаемость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924878" y="6026110"/>
            <a:ext cx="12780645" cy="4538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Простое добавление класса </a:t>
            </a:r>
            <a:r>
              <a:rPr lang="en-US" sz="12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.table</a:t>
            </a: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к элементу </a:t>
            </a:r>
            <a:r>
              <a:rPr lang="en-US" sz="12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&lt;table&gt;</a:t>
            </a: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автоматически применяет базовые стили Bootstrap: внутренние отступы ячеек, тонкие границы и улучшенную типографику, что значительно повышает читаемость данных.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924878" y="6620589"/>
            <a:ext cx="12780645" cy="1180386"/>
          </a:xfrm>
          <a:prstGeom prst="roundRect">
            <a:avLst>
              <a:gd name="adj" fmla="val 547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932498" y="6628209"/>
            <a:ext cx="12764095" cy="38838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1087874" y="6710839"/>
            <a:ext cx="3942517" cy="2231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Строка 1, Ячейка 1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5345906" y="6710839"/>
            <a:ext cx="3938707" cy="2231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Строка 1, Ячейка 2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9600128" y="6710839"/>
            <a:ext cx="3942517" cy="2231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Строка 1, Ячейка 3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932498" y="7016591"/>
            <a:ext cx="12764095" cy="38838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1087874" y="7099221"/>
            <a:ext cx="3942517" cy="2231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Строка 2, Ячейка 1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5345906" y="7099221"/>
            <a:ext cx="3938707" cy="2231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Строка 2, Ячейка 2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9600128" y="7099221"/>
            <a:ext cx="3942517" cy="2231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Строка 2, Ячейка 3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932498" y="7404973"/>
            <a:ext cx="12764095" cy="38838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9" name="Text 16"/>
          <p:cNvSpPr/>
          <p:nvPr/>
        </p:nvSpPr>
        <p:spPr>
          <a:xfrm>
            <a:off x="1087874" y="7487603"/>
            <a:ext cx="3942517" cy="2231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Строка 3, Ячейка 1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5345906" y="7487603"/>
            <a:ext cx="3938707" cy="2231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Строка 3, Ячейка 2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9600128" y="7487603"/>
            <a:ext cx="3942517" cy="2231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Строка 3, Ячейка 3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323737"/>
            <a:ext cx="5978009" cy="498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Варианты оформления таблиц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758309" y="2201704"/>
            <a:ext cx="1311378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Bootstrap предлагает множество классов для стилизации таблиц, позволяя вам акцентировать внимание на определенных данных или улучшать визуальное восприятие. Эти классы можно комбинировать для достижения желаемого эффекта.</a:t>
            </a:r>
            <a:endParaRPr lang="en-US" sz="14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8309" y="3021449"/>
            <a:ext cx="473869" cy="47386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469112" y="3021449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Контекстные классы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1469112" y="3446859"/>
            <a:ext cx="5727621" cy="9173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Используйте </a:t>
            </a:r>
            <a:r>
              <a:rPr lang="en-US" sz="14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.table-primary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14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.table-success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14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.table-danger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 другие для выделения строк или ячеек цветом, передающим определенный смысл (информация, успех, опасность).</a:t>
            </a:r>
            <a:endParaRPr lang="en-US" sz="14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433667" y="3021449"/>
            <a:ext cx="473869" cy="47386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144470" y="3021449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Полосатые строки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8144470" y="3446859"/>
            <a:ext cx="5727621" cy="614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Класс </a:t>
            </a:r>
            <a:r>
              <a:rPr lang="en-US" sz="14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.table-striped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чередует цвета строк, улучшая читаемость больших объемов данных.</a:t>
            </a:r>
            <a:endParaRPr lang="en-US" sz="14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8309" y="4743331"/>
            <a:ext cx="473869" cy="473869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469112" y="4743331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Эффект наведения</a:t>
            </a:r>
            <a:endParaRPr lang="en-US" sz="1950" dirty="0"/>
          </a:p>
        </p:txBody>
      </p:sp>
      <p:sp>
        <p:nvSpPr>
          <p:cNvPr id="12" name="Text 7"/>
          <p:cNvSpPr/>
          <p:nvPr/>
        </p:nvSpPr>
        <p:spPr>
          <a:xfrm>
            <a:off x="1469112" y="5168741"/>
            <a:ext cx="5727621" cy="614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.table-hover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добавляет визуальный отклик при наведении курсора на строку, что удобно для интерактивных таблиц.</a:t>
            </a:r>
            <a:endParaRPr lang="en-US" sz="14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433667" y="4743331"/>
            <a:ext cx="473869" cy="47386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8144470" y="4743331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Темная тема</a:t>
            </a:r>
            <a:endParaRPr lang="en-US" sz="1950" dirty="0"/>
          </a:p>
        </p:txBody>
      </p:sp>
      <p:sp>
        <p:nvSpPr>
          <p:cNvPr id="15" name="Text 9"/>
          <p:cNvSpPr/>
          <p:nvPr/>
        </p:nvSpPr>
        <p:spPr>
          <a:xfrm>
            <a:off x="8144470" y="5168741"/>
            <a:ext cx="5727621" cy="9173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.table-dark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инвертирует цвета, предоставляя темную версию таблицы, которая может быть более комфортной для глаз в условиях низкой освещенности.</a:t>
            </a:r>
            <a:endParaRPr lang="en-US" sz="1450" dirty="0"/>
          </a:p>
        </p:txBody>
      </p:sp>
      <p:sp>
        <p:nvSpPr>
          <p:cNvPr id="16" name="Text 10"/>
          <p:cNvSpPr/>
          <p:nvPr/>
        </p:nvSpPr>
        <p:spPr>
          <a:xfrm>
            <a:off x="758309" y="6299359"/>
            <a:ext cx="1311378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Комбинируя эти классы, вы можете создавать таблицы, которые не только функциональны, но и эстетически приятны, соответствуя общему дизайну вашего сайта.</a:t>
            </a:r>
            <a:endParaRPr lang="en-US" sz="14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6275" y="740807"/>
            <a:ext cx="5915144" cy="444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8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Адаптивные таблицы в Bootstrap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676275" y="1411843"/>
            <a:ext cx="7791450" cy="12869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 мире, где мобильные устройства доминируют, адаптивность веб-контента является ключевым фактором. Bootstrap решает проблему больших таблиц, которые не помещаются на маленьких экранах, предлагая класс </a:t>
            </a:r>
            <a:r>
              <a:rPr lang="en-US" sz="13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.table-responsive</a:t>
            </a: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 Этот класс оборачивает таблицу, добавляя горизонтальную прокрутку, когда контент выходит за пределы экрана, сохраняя при этом ее структуру и читаемость.</a:t>
            </a:r>
            <a:endParaRPr lang="en-US" sz="1300" dirty="0"/>
          </a:p>
        </p:txBody>
      </p:sp>
      <p:sp>
        <p:nvSpPr>
          <p:cNvPr id="5" name="Shape 2"/>
          <p:cNvSpPr/>
          <p:nvPr/>
        </p:nvSpPr>
        <p:spPr>
          <a:xfrm>
            <a:off x="676275" y="2868335"/>
            <a:ext cx="7791450" cy="1263968"/>
          </a:xfrm>
          <a:prstGeom prst="roundRect">
            <a:avLst>
              <a:gd name="adj" fmla="val 8681"/>
            </a:avLst>
          </a:prstGeom>
          <a:solidFill>
            <a:srgbClr val="FFFFFF"/>
          </a:solidFill>
          <a:ln w="22860">
            <a:solidFill>
              <a:srgbClr val="DFB8BC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53415" y="2868335"/>
            <a:ext cx="91440" cy="1263968"/>
          </a:xfrm>
          <a:prstGeom prst="roundRect">
            <a:avLst>
              <a:gd name="adj" fmla="val 77658"/>
            </a:avLst>
          </a:prstGeom>
          <a:solidFill>
            <a:srgbClr val="DA1B2E"/>
          </a:solidFill>
          <a:ln/>
        </p:spPr>
      </p:sp>
      <p:sp>
        <p:nvSpPr>
          <p:cNvPr id="7" name="Text 4"/>
          <p:cNvSpPr/>
          <p:nvPr/>
        </p:nvSpPr>
        <p:spPr>
          <a:xfrm>
            <a:off x="936784" y="3060263"/>
            <a:ext cx="2224564" cy="2780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.table-responsive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936784" y="3428643"/>
            <a:ext cx="7339012" cy="511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Основной класс для адаптации таблиц. Создает горизонтальную полосу прокрутки для всей таблицы на малых экранах.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676275" y="4283035"/>
            <a:ext cx="7791450" cy="1535073"/>
          </a:xfrm>
          <a:prstGeom prst="roundRect">
            <a:avLst>
              <a:gd name="adj" fmla="val 7148"/>
            </a:avLst>
          </a:prstGeom>
          <a:solidFill>
            <a:srgbClr val="FFFFFF"/>
          </a:solidFill>
          <a:ln w="22860">
            <a:solidFill>
              <a:srgbClr val="DFB8BC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53415" y="4283035"/>
            <a:ext cx="91440" cy="1535073"/>
          </a:xfrm>
          <a:prstGeom prst="roundRect">
            <a:avLst>
              <a:gd name="adj" fmla="val 77658"/>
            </a:avLst>
          </a:prstGeom>
          <a:solidFill>
            <a:srgbClr val="DA1B2E"/>
          </a:solidFill>
          <a:ln/>
        </p:spPr>
      </p:sp>
      <p:sp>
        <p:nvSpPr>
          <p:cNvPr id="11" name="Text 8"/>
          <p:cNvSpPr/>
          <p:nvPr/>
        </p:nvSpPr>
        <p:spPr>
          <a:xfrm>
            <a:off x="936784" y="4474964"/>
            <a:ext cx="2677597" cy="2780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Префиксы адаптивности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936784" y="4843343"/>
            <a:ext cx="7339012" cy="7828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Можно указать точку останова, начиная с которой таблица станет адаптивной: </a:t>
            </a:r>
            <a:r>
              <a:rPr lang="en-US" sz="13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.table-responsive-sm</a:t>
            </a: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13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-md</a:t>
            </a: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13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-lg</a:t>
            </a: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13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-xl</a:t>
            </a: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13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-xxl</a:t>
            </a: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 Это позволяет точно контролировать поведение таблицы на разных разрешениях.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676275" y="5968841"/>
            <a:ext cx="7791450" cy="1519833"/>
          </a:xfrm>
          <a:prstGeom prst="roundRect">
            <a:avLst>
              <a:gd name="adj" fmla="val 7220"/>
            </a:avLst>
          </a:prstGeom>
          <a:solidFill>
            <a:srgbClr val="FFFFFF"/>
          </a:solidFill>
          <a:ln w="22860">
            <a:solidFill>
              <a:srgbClr val="DFB8BC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653415" y="5968841"/>
            <a:ext cx="91440" cy="1519833"/>
          </a:xfrm>
          <a:prstGeom prst="roundRect">
            <a:avLst>
              <a:gd name="adj" fmla="val 77658"/>
            </a:avLst>
          </a:prstGeom>
          <a:solidFill>
            <a:srgbClr val="DA1B2E"/>
          </a:solidFill>
          <a:ln/>
        </p:spPr>
      </p:sp>
      <p:sp>
        <p:nvSpPr>
          <p:cNvPr id="15" name="Text 12"/>
          <p:cNvSpPr/>
          <p:nvPr/>
        </p:nvSpPr>
        <p:spPr>
          <a:xfrm>
            <a:off x="936784" y="6160770"/>
            <a:ext cx="2609612" cy="2780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Важность адаптивности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936784" y="6529149"/>
            <a:ext cx="7339012" cy="767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Без адаптивности большие таблицы могут обрезать контент или нарушать макет страницы на мобильных устройствах, что негативно сказывается на пользовательском опыте.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369100"/>
            <a:ext cx="9529763" cy="498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Работа с формами: структура и классы Bootstrap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758309" y="2247067"/>
            <a:ext cx="13113782" cy="1220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Bootstrap значительно упрощает создание функциональных и эстетичных форм. Правильная структура и использование специализированных классов обеспечивают не только красивый внешний вид, но и улучшенную доступность. Группировка элементов формы в контейнеры, такие как </a:t>
            </a:r>
            <a:r>
              <a:rPr lang="en-US" sz="14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&lt;div class="mb-3"&gt;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помогает управлять вертикальными отступами и обеспечивает логическое разделение полей.</a:t>
            </a:r>
            <a:endParaRPr lang="en-US" sz="1450" dirty="0"/>
          </a:p>
        </p:txBody>
      </p:sp>
      <p:sp>
        <p:nvSpPr>
          <p:cNvPr id="4" name="Text 2"/>
          <p:cNvSpPr/>
          <p:nvPr/>
        </p:nvSpPr>
        <p:spPr>
          <a:xfrm>
            <a:off x="758309" y="3680936"/>
            <a:ext cx="13113782" cy="23521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Группировка элементов: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Используйте </a:t>
            </a:r>
            <a:r>
              <a:rPr lang="en-US" sz="14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&lt;div class="mb-3"&gt;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для каждого поля формы, чтобы обеспечить правильные отступы снизу (margin-bottom: 1rem).</a:t>
            </a:r>
            <a:endParaRPr lang="en-US" sz="1450" dirty="0"/>
          </a:p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Метки форм: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Класс </a:t>
            </a:r>
            <a:r>
              <a:rPr lang="en-US" sz="14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.form-label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гарантирует правильное форматирование меток, делая их четкими и легко читаемыми.</a:t>
            </a:r>
            <a:endParaRPr lang="en-US" sz="1450" dirty="0"/>
          </a:p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Элементы управления: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Класс </a:t>
            </a:r>
            <a:r>
              <a:rPr lang="en-US" sz="14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.form-control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автоматически применяет к полям ввода, текстовым областям и селектам стили Bootstrap, обеспечивая единообразный вид и адаптивность.</a:t>
            </a:r>
            <a:endParaRPr lang="en-US" sz="1450" dirty="0"/>
          </a:p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Текст подсказок: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Используйте </a:t>
            </a:r>
            <a:r>
              <a:rPr lang="en-US" sz="14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.form-text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для небольших текстовых блоков, которые предоставляют дополнительную информацию или подсказки к полям формы.</a:t>
            </a:r>
            <a:endParaRPr lang="en-US" sz="1450" dirty="0"/>
          </a:p>
        </p:txBody>
      </p:sp>
      <p:sp>
        <p:nvSpPr>
          <p:cNvPr id="5" name="Text 3"/>
          <p:cNvSpPr/>
          <p:nvPr/>
        </p:nvSpPr>
        <p:spPr>
          <a:xfrm>
            <a:off x="758309" y="6246376"/>
            <a:ext cx="13113782" cy="614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Bootstrap поддерживает как вертикальные, так и встроенные (</a:t>
            </a:r>
            <a:r>
              <a:rPr lang="en-US" sz="14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.form-inline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хотя в Bootstrap 5 он устарел в пользу утилит Flexbox) формы, предоставляя гибкость в расположении элементов.</a:t>
            </a:r>
            <a:endParaRPr lang="en-US" sz="14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0568" y="536972"/>
            <a:ext cx="10965894" cy="480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0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Особенности управления размерами и состояниями форм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730568" y="1369457"/>
            <a:ext cx="13169265" cy="573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Bootstrap позволяет не только стилизовать формы, но и управлять их интерактивностью и визуальным откликом. Классы размеров и состояния элементов ввода играют ключевую роль в создании удобных и интуитивно понятных форм.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730568" y="2140982"/>
            <a:ext cx="6496645" cy="2687836"/>
          </a:xfrm>
          <a:prstGeom prst="roundRect">
            <a:avLst>
              <a:gd name="adj" fmla="val 2854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920829" y="2331244"/>
            <a:ext cx="547926" cy="547926"/>
          </a:xfrm>
          <a:prstGeom prst="roundRect">
            <a:avLst>
              <a:gd name="adj" fmla="val 16686716"/>
            </a:avLst>
          </a:prstGeom>
          <a:solidFill>
            <a:srgbClr val="DA1B2E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1563" y="2481977"/>
            <a:ext cx="246459" cy="246459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20829" y="3055025"/>
            <a:ext cx="2403158" cy="300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Классы размеров</a:t>
            </a: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920829" y="3460790"/>
            <a:ext cx="6116122" cy="1177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Используйте </a:t>
            </a:r>
            <a:r>
              <a:rPr lang="en-US" sz="14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.form-control-lg</a:t>
            </a: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для создания более крупных полей ввода и </a:t>
            </a:r>
            <a:r>
              <a:rPr lang="en-US" sz="14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.form-control-sm</a:t>
            </a: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для более компактных. Это особенно полезно для адаптивного дизайна и различных контекстов использования.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403068" y="2140982"/>
            <a:ext cx="6496764" cy="2687836"/>
          </a:xfrm>
          <a:prstGeom prst="roundRect">
            <a:avLst>
              <a:gd name="adj" fmla="val 2854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7593330" y="2331244"/>
            <a:ext cx="547926" cy="547926"/>
          </a:xfrm>
          <a:prstGeom prst="roundRect">
            <a:avLst>
              <a:gd name="adj" fmla="val 16686716"/>
            </a:avLst>
          </a:prstGeom>
          <a:solidFill>
            <a:srgbClr val="DA1B2E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44063" y="2481977"/>
            <a:ext cx="246459" cy="246459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593330" y="3055025"/>
            <a:ext cx="2492931" cy="300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Состояние 'disabled'</a:t>
            </a:r>
            <a:endParaRPr lang="en-US" sz="1850" dirty="0"/>
          </a:p>
        </p:txBody>
      </p:sp>
      <p:sp>
        <p:nvSpPr>
          <p:cNvPr id="13" name="Text 9"/>
          <p:cNvSpPr/>
          <p:nvPr/>
        </p:nvSpPr>
        <p:spPr>
          <a:xfrm>
            <a:off x="7593330" y="3460790"/>
            <a:ext cx="6116241" cy="875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Атрибут </a:t>
            </a:r>
            <a:r>
              <a:rPr lang="en-US" sz="14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disabled</a:t>
            </a: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делает поле недоступным для ввода и визуально отличает его. Это полезно, когда поле должно быть неактивным до выполнения определенных условий.</a:t>
            </a:r>
            <a:endParaRPr lang="en-US" sz="1400" dirty="0"/>
          </a:p>
        </p:txBody>
      </p:sp>
      <p:sp>
        <p:nvSpPr>
          <p:cNvPr id="14" name="Shape 10"/>
          <p:cNvSpPr/>
          <p:nvPr/>
        </p:nvSpPr>
        <p:spPr>
          <a:xfrm>
            <a:off x="730568" y="5004673"/>
            <a:ext cx="6496645" cy="2687836"/>
          </a:xfrm>
          <a:prstGeom prst="roundRect">
            <a:avLst>
              <a:gd name="adj" fmla="val 2854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920829" y="5194935"/>
            <a:ext cx="547926" cy="547926"/>
          </a:xfrm>
          <a:prstGeom prst="roundRect">
            <a:avLst>
              <a:gd name="adj" fmla="val 16686716"/>
            </a:avLst>
          </a:prstGeom>
          <a:solidFill>
            <a:srgbClr val="DA1B2E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1563" y="5345668"/>
            <a:ext cx="246459" cy="246459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20829" y="5918716"/>
            <a:ext cx="2502575" cy="300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Состояние 'readonly'</a:t>
            </a:r>
            <a:endParaRPr lang="en-US" sz="1850" dirty="0"/>
          </a:p>
        </p:txBody>
      </p:sp>
      <p:sp>
        <p:nvSpPr>
          <p:cNvPr id="18" name="Text 13"/>
          <p:cNvSpPr/>
          <p:nvPr/>
        </p:nvSpPr>
        <p:spPr>
          <a:xfrm>
            <a:off x="920829" y="6324481"/>
            <a:ext cx="6116122" cy="875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Атрибут </a:t>
            </a:r>
            <a:r>
              <a:rPr lang="en-US" sz="14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readonly</a:t>
            </a: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позволяет отображать значение в поле, но запрещает его изменение. Поле остается активным, но нередактируемым.</a:t>
            </a:r>
            <a:endParaRPr lang="en-US" sz="1400" dirty="0"/>
          </a:p>
        </p:txBody>
      </p:sp>
      <p:sp>
        <p:nvSpPr>
          <p:cNvPr id="19" name="Shape 14"/>
          <p:cNvSpPr/>
          <p:nvPr/>
        </p:nvSpPr>
        <p:spPr>
          <a:xfrm>
            <a:off x="7403068" y="5004673"/>
            <a:ext cx="6496764" cy="2687836"/>
          </a:xfrm>
          <a:prstGeom prst="roundRect">
            <a:avLst>
              <a:gd name="adj" fmla="val 2854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7593330" y="5194935"/>
            <a:ext cx="547926" cy="547926"/>
          </a:xfrm>
          <a:prstGeom prst="roundRect">
            <a:avLst>
              <a:gd name="adj" fmla="val 16686716"/>
            </a:avLst>
          </a:prstGeom>
          <a:solidFill>
            <a:srgbClr val="DA1B2E"/>
          </a:solidFill>
          <a:ln/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744063" y="5345668"/>
            <a:ext cx="246459" cy="246459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593330" y="5918716"/>
            <a:ext cx="2739390" cy="300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Валидация и подсказки</a:t>
            </a:r>
            <a:endParaRPr lang="en-US" sz="1850" dirty="0"/>
          </a:p>
        </p:txBody>
      </p:sp>
      <p:sp>
        <p:nvSpPr>
          <p:cNvPr id="23" name="Text 17"/>
          <p:cNvSpPr/>
          <p:nvPr/>
        </p:nvSpPr>
        <p:spPr>
          <a:xfrm>
            <a:off x="7593330" y="6324481"/>
            <a:ext cx="6116241" cy="1177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Используйте </a:t>
            </a:r>
            <a:r>
              <a:rPr lang="en-US" sz="14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.form-text</a:t>
            </a: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для информационных подсказок под полем. Для сообщений об ошибках применяйте классы валидации, такие как </a:t>
            </a:r>
            <a:r>
              <a:rPr lang="en-US" sz="14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.is-invalid</a:t>
            </a: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в сочетании с </a:t>
            </a:r>
            <a:r>
              <a:rPr lang="en-US" sz="14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.invalid-feedback</a:t>
            </a: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чтобы четко указать на проблемы.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127766"/>
            <a:ext cx="6460450" cy="498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Макеты форм с сеткой Bootstrap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758309" y="3005733"/>
            <a:ext cx="13113782" cy="9249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Сетка Bootstrap — это мощный инструмент для создания сложных макетов форм, особенно горизонтальных, где метки и поля ввода расположены в одной строке. Используя классы </a:t>
            </a:r>
            <a:r>
              <a:rPr lang="en-US" sz="14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.row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 </a:t>
            </a:r>
            <a:r>
              <a:rPr lang="en-US" sz="14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.col-*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вы можете легко разделить форму на колонки, обеспечивая гибкость и адаптивность на разных устройствах. Класс </a:t>
            </a:r>
            <a:r>
              <a:rPr lang="en-US" sz="14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.col-form-label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играет ключевую роль в вертикальном выравнивании меток с полями ввода.</a:t>
            </a:r>
            <a:endParaRPr lang="en-US" sz="1450" dirty="0"/>
          </a:p>
        </p:txBody>
      </p:sp>
      <p:sp>
        <p:nvSpPr>
          <p:cNvPr id="4" name="Shape 2"/>
          <p:cNvSpPr/>
          <p:nvPr/>
        </p:nvSpPr>
        <p:spPr>
          <a:xfrm>
            <a:off x="735449" y="4121110"/>
            <a:ext cx="45720" cy="2003465"/>
          </a:xfrm>
          <a:prstGeom prst="rect">
            <a:avLst/>
          </a:prstGeom>
          <a:solidFill>
            <a:srgbClr val="DA1B2E"/>
          </a:solidFill>
          <a:ln/>
        </p:spPr>
      </p:sp>
      <p:sp>
        <p:nvSpPr>
          <p:cNvPr id="5" name="Text 3"/>
          <p:cNvSpPr/>
          <p:nvPr/>
        </p:nvSpPr>
        <p:spPr>
          <a:xfrm>
            <a:off x="993577" y="4143970"/>
            <a:ext cx="3959304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Создание горизонтальных форм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993577" y="4569381"/>
            <a:ext cx="3977997" cy="12358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Оберните группу элементов формы в </a:t>
            </a:r>
            <a:r>
              <a:rPr lang="en-US" sz="14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&lt;div class="row"&gt;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а затем используйте </a:t>
            </a:r>
            <a:r>
              <a:rPr lang="en-US" sz="14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&lt;div class="col"&gt;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для каждого элемента (метки и поля ввода).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5185648" y="4121110"/>
            <a:ext cx="45720" cy="2003465"/>
          </a:xfrm>
          <a:prstGeom prst="rect">
            <a:avLst/>
          </a:prstGeom>
          <a:solidFill>
            <a:srgbClr val="DA1B2E"/>
          </a:solidFill>
          <a:ln/>
        </p:spPr>
      </p:sp>
      <p:sp>
        <p:nvSpPr>
          <p:cNvPr id="8" name="Text 6"/>
          <p:cNvSpPr/>
          <p:nvPr/>
        </p:nvSpPr>
        <p:spPr>
          <a:xfrm>
            <a:off x="5443776" y="4143970"/>
            <a:ext cx="3977997" cy="623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Вертикальное выравнивание меток</a:t>
            </a:r>
            <a:endParaRPr lang="en-US" sz="1950" dirty="0"/>
          </a:p>
        </p:txBody>
      </p:sp>
      <p:sp>
        <p:nvSpPr>
          <p:cNvPr id="9" name="Text 7"/>
          <p:cNvSpPr/>
          <p:nvPr/>
        </p:nvSpPr>
        <p:spPr>
          <a:xfrm>
            <a:off x="5443776" y="4881086"/>
            <a:ext cx="3977997" cy="1220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Класс </a:t>
            </a:r>
            <a:r>
              <a:rPr lang="en-US" sz="14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.col-form-label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применяется к меткам внутри горизонтальной формы, чтобы они идеально выравнивались по центру с соответствующими полями ввода.</a:t>
            </a:r>
            <a:endParaRPr lang="en-US" sz="1450" dirty="0"/>
          </a:p>
        </p:txBody>
      </p:sp>
      <p:sp>
        <p:nvSpPr>
          <p:cNvPr id="10" name="Shape 8"/>
          <p:cNvSpPr/>
          <p:nvPr/>
        </p:nvSpPr>
        <p:spPr>
          <a:xfrm>
            <a:off x="9635847" y="4121110"/>
            <a:ext cx="45720" cy="2003465"/>
          </a:xfrm>
          <a:prstGeom prst="rect">
            <a:avLst/>
          </a:prstGeom>
          <a:solidFill>
            <a:srgbClr val="DA1B2E"/>
          </a:solidFill>
          <a:ln/>
        </p:spPr>
      </p:sp>
      <p:sp>
        <p:nvSpPr>
          <p:cNvPr id="11" name="Text 9"/>
          <p:cNvSpPr/>
          <p:nvPr/>
        </p:nvSpPr>
        <p:spPr>
          <a:xfrm>
            <a:off x="9893975" y="4143970"/>
            <a:ext cx="3349823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Управление промежутками</a:t>
            </a:r>
            <a:endParaRPr lang="en-US" sz="1950" dirty="0"/>
          </a:p>
        </p:txBody>
      </p:sp>
      <p:sp>
        <p:nvSpPr>
          <p:cNvPr id="12" name="Text 10"/>
          <p:cNvSpPr/>
          <p:nvPr/>
        </p:nvSpPr>
        <p:spPr>
          <a:xfrm>
            <a:off x="9893975" y="4569381"/>
            <a:ext cx="3978116" cy="1220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Используйте утилиты отступов (например, </a:t>
            </a:r>
            <a:r>
              <a:rPr lang="en-US" sz="14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.gx-3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для горизонтального отступа) в строках сетки для контроля расстояния между колонками.</a:t>
            </a:r>
            <a:endParaRPr lang="en-US" sz="145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</TotalTime>
  <Words>1366</Words>
  <Application>Microsoft Office PowerPoint</Application>
  <PresentationFormat>Произвольный</PresentationFormat>
  <Paragraphs>100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Sora Semi Bold</vt:lpstr>
      <vt:lpstr>Tw Cen MT</vt:lpstr>
      <vt:lpstr>Sora Light</vt:lpstr>
      <vt:lpstr>Consolas</vt:lpstr>
      <vt:lpstr>Calibri</vt:lpstr>
      <vt:lpstr>Wingdings</vt:lpstr>
      <vt:lpstr>Wingdings 2</vt:lpstr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Dinara Sandibek</dc:creator>
  <cp:lastModifiedBy>Dinara Sandibek</cp:lastModifiedBy>
  <cp:revision>3</cp:revision>
  <dcterms:created xsi:type="dcterms:W3CDTF">2026-02-13T03:34:25Z</dcterms:created>
  <dcterms:modified xsi:type="dcterms:W3CDTF">2026-02-13T03:48:36Z</dcterms:modified>
</cp:coreProperties>
</file>